
<file path=[Content_Types].xml><?xml version="1.0" encoding="utf-8"?>
<Types xmlns="http://schemas.openxmlformats.org/package/2006/content-types">
  <Default Extension="png" ContentType="image/png"/>
  <Default Extension="emf" ContentType="image/x-emf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9"/>
  </p:notesMasterIdLst>
  <p:handoutMasterIdLst>
    <p:handoutMasterId r:id="rId60"/>
  </p:handoutMasterIdLst>
  <p:sldIdLst>
    <p:sldId id="256" r:id="rId3"/>
    <p:sldId id="312" r:id="rId4"/>
    <p:sldId id="317" r:id="rId5"/>
    <p:sldId id="316" r:id="rId6"/>
    <p:sldId id="369" r:id="rId7"/>
    <p:sldId id="326" r:id="rId8"/>
    <p:sldId id="327" r:id="rId9"/>
    <p:sldId id="313" r:id="rId10"/>
    <p:sldId id="320" r:id="rId11"/>
    <p:sldId id="322" r:id="rId12"/>
    <p:sldId id="321" r:id="rId13"/>
    <p:sldId id="323" r:id="rId14"/>
    <p:sldId id="315" r:id="rId15"/>
    <p:sldId id="324" r:id="rId16"/>
    <p:sldId id="314" r:id="rId17"/>
    <p:sldId id="328" r:id="rId18"/>
    <p:sldId id="325" r:id="rId19"/>
    <p:sldId id="349" r:id="rId20"/>
    <p:sldId id="368" r:id="rId21"/>
    <p:sldId id="337" r:id="rId22"/>
    <p:sldId id="336" r:id="rId23"/>
    <p:sldId id="319" r:id="rId24"/>
    <p:sldId id="329" r:id="rId25"/>
    <p:sldId id="330" r:id="rId26"/>
    <p:sldId id="365" r:id="rId27"/>
    <p:sldId id="366" r:id="rId28"/>
    <p:sldId id="332" r:id="rId29"/>
    <p:sldId id="331" r:id="rId30"/>
    <p:sldId id="333" r:id="rId31"/>
    <p:sldId id="529" r:id="rId32"/>
    <p:sldId id="335" r:id="rId33"/>
    <p:sldId id="334" r:id="rId34"/>
    <p:sldId id="367" r:id="rId35"/>
    <p:sldId id="308" r:id="rId36"/>
    <p:sldId id="370" r:id="rId37"/>
    <p:sldId id="526" r:id="rId38"/>
    <p:sldId id="371" r:id="rId39"/>
    <p:sldId id="524" r:id="rId40"/>
    <p:sldId id="372" r:id="rId41"/>
    <p:sldId id="373" r:id="rId42"/>
    <p:sldId id="375" r:id="rId43"/>
    <p:sldId id="522" r:id="rId44"/>
    <p:sldId id="505" r:id="rId45"/>
    <p:sldId id="509" r:id="rId46"/>
    <p:sldId id="510" r:id="rId47"/>
    <p:sldId id="486" r:id="rId48"/>
    <p:sldId id="523" r:id="rId49"/>
    <p:sldId id="495" r:id="rId50"/>
    <p:sldId id="492" r:id="rId51"/>
    <p:sldId id="490" r:id="rId52"/>
    <p:sldId id="484" r:id="rId53"/>
    <p:sldId id="520" r:id="rId54"/>
    <p:sldId id="527" r:id="rId55"/>
    <p:sldId id="519" r:id="rId56"/>
    <p:sldId id="528" r:id="rId57"/>
    <p:sldId id="521" r:id="rId5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větlý styl 1 – zvýraznění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714" autoAdjust="0"/>
  </p:normalViewPr>
  <p:slideViewPr>
    <p:cSldViewPr>
      <p:cViewPr varScale="1">
        <p:scale>
          <a:sx n="157" d="100"/>
          <a:sy n="157" d="100"/>
        </p:scale>
        <p:origin x="18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28.11.2022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28.11.2022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75" y="211138"/>
            <a:ext cx="4879975" cy="2744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55339" y="2991159"/>
            <a:ext cx="6512162" cy="6546380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FB5674-2F74-4782-996D-40F25906E44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01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1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355600" y="4513236"/>
            <a:ext cx="8051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3" y="1482103"/>
            <a:ext cx="886270" cy="11707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6" y="2774661"/>
            <a:ext cx="8208262" cy="16340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3600" b="1" kern="1200" dirty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Presentation Title – 1 or 2 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4672117"/>
            <a:ext cx="8208963" cy="475764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Name of presenter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6" y="5147880"/>
            <a:ext cx="8208963" cy="471947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Location and date of presentation</a:t>
            </a:r>
            <a:endParaRPr lang="en-GB" dirty="0"/>
          </a:p>
        </p:txBody>
      </p:sp>
      <p:sp>
        <p:nvSpPr>
          <p:cNvPr id="20" name="Footer Placeholder 11"/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2083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 &amp;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27291" y="5826482"/>
            <a:ext cx="8874208" cy="743644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 lang="en-US" sz="1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+mn-ea"/>
                <a:cs typeface="Segoe UI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/>
            </a:pP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Key point – centered</a:t>
            </a:r>
            <a:r>
              <a:rPr lang="en-US" sz="140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, 1 or 2 lines, size 14, bold </a:t>
            </a:r>
            <a:endParaRPr lang="en-US" sz="140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Segoe UI"/>
            </a:endParaRPr>
          </a:p>
        </p:txBody>
      </p:sp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7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sp>
        <p:nvSpPr>
          <p:cNvPr id="7" name="Text Placeholder 6"/>
          <p:cNvSpPr>
            <a:spLocks noGrp="1" noRot="1" noMove="1" noResize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11863" y="1049334"/>
            <a:ext cx="8604250" cy="547878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</a:lstStyle>
          <a:p>
            <a:pPr lvl="0"/>
            <a:r>
              <a:rPr lang="en-US" dirty="0"/>
              <a:t>Insert text/bulleted list here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41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371600" y="2799700"/>
            <a:ext cx="6807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894" y="1176671"/>
            <a:ext cx="6854906" cy="1633632"/>
          </a:xfrm>
        </p:spPr>
        <p:txBody>
          <a:bodyPr anchor="b">
            <a:normAutofit/>
          </a:bodyPr>
          <a:lstStyle>
            <a:lvl1pPr marL="0" indent="0">
              <a:buNone/>
              <a:defRPr sz="3600" b="1" baseline="0">
                <a:latin typeface="+mj-lt"/>
              </a:defRPr>
            </a:lvl1pPr>
          </a:lstStyle>
          <a:p>
            <a:pPr lvl="0"/>
            <a:r>
              <a:rPr lang="en-US" dirty="0"/>
              <a:t>Transition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93044" y="2956949"/>
            <a:ext cx="6685756" cy="22101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Line one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CA08A3-1621-F24B-9DD1-5099C4758226}"/>
              </a:ext>
            </a:extLst>
          </p:cNvPr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9940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6" y="1510830"/>
            <a:ext cx="2029626" cy="26811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" y="424187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baseline="0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www.iea.org</a:t>
            </a:r>
            <a:endParaRPr lang="en-US" sz="2800" kern="1200" baseline="0" dirty="0">
              <a:solidFill>
                <a:schemeClr val="bg1">
                  <a:lumMod val="50000"/>
                </a:schemeClr>
              </a:solidFill>
              <a:latin typeface="Century Gothic"/>
              <a:ea typeface="+mn-ea"/>
              <a:cs typeface="Century Gothic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439344" y="4947029"/>
            <a:ext cx="10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baseline="0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IEA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7" y="5002081"/>
            <a:ext cx="294930" cy="3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28.11.2022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66023"/>
            <a:ext cx="8780338" cy="514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0C851D7E-81E1-674D-ACBC-10EB28904DE5}"/>
              </a:ext>
            </a:extLst>
          </p:cNvPr>
          <p:cNvSpPr txBox="1">
            <a:spLocks/>
          </p:cNvSpPr>
          <p:nvPr/>
        </p:nvSpPr>
        <p:spPr>
          <a:xfrm>
            <a:off x="84570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007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2200"/>
        </a:spcBef>
        <a:buClr>
          <a:schemeClr val="bg1">
            <a:lumMod val="65000"/>
          </a:schemeClr>
        </a:buClr>
        <a:buSzPct val="10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spcBef>
          <a:spcPts val="500"/>
        </a:spcBef>
        <a:buClr>
          <a:schemeClr val="bg1">
            <a:lumMod val="65000"/>
          </a:schemeClr>
        </a:buClr>
        <a:buSzPct val="100000"/>
        <a:buFont typeface="Segoe UI" panose="020B0502040204020203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180000" algn="l" defTabSz="914400" rtl="0" eaLnBrk="1" latinLnBrk="0" hangingPunct="1">
        <a:spcBef>
          <a:spcPts val="500"/>
        </a:spcBef>
        <a:buClr>
          <a:schemeClr val="bg1">
            <a:lumMod val="75000"/>
          </a:schemeClr>
        </a:buClr>
        <a:buFont typeface="Segoe UI" panose="020B0502040204020203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∙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1268761"/>
            <a:ext cx="7630616" cy="2331690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Green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Deal</a:t>
            </a:r>
            <a:endParaRPr lang="cs-CZ" b="1" i="1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cs-CZ" i="1" dirty="0">
                <a:latin typeface="Georgia" pitchFamily="18" charset="0"/>
              </a:rPr>
              <a:t>8. přednáška FEL ČVUT</a:t>
            </a:r>
          </a:p>
          <a:p>
            <a:r>
              <a:rPr lang="cs-CZ" i="1" dirty="0">
                <a:latin typeface="Georgia" pitchFamily="18" charset="0"/>
              </a:rPr>
              <a:t>28. listopadu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E3ADB83-61AF-4864-AF8D-3D7906A8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10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D1D4464-FB11-4CEE-85F8-53FE7211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90537"/>
            <a:ext cx="86106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Climate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change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denial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anose="02040502050405020303" pitchFamily="18" charset="0"/>
              </a:rPr>
              <a:t>V této chvíli je </a:t>
            </a:r>
            <a:r>
              <a:rPr lang="cs-CZ" b="1" dirty="0">
                <a:latin typeface="Georgia" panose="02040502050405020303" pitchFamily="18" charset="0"/>
              </a:rPr>
              <a:t>klimatická změna </a:t>
            </a:r>
            <a:r>
              <a:rPr lang="cs-CZ" dirty="0">
                <a:latin typeface="Georgia" panose="02040502050405020303" pitchFamily="18" charset="0"/>
              </a:rPr>
              <a:t>jedním z nejostřejších témat jak </a:t>
            </a:r>
            <a:r>
              <a:rPr lang="cs-CZ" b="1" dirty="0">
                <a:latin typeface="Georgia" panose="02040502050405020303" pitchFamily="18" charset="0"/>
              </a:rPr>
              <a:t>uvnitř některých zemí </a:t>
            </a:r>
            <a:r>
              <a:rPr lang="cs-CZ" dirty="0">
                <a:latin typeface="Georgia" panose="02040502050405020303" pitchFamily="18" charset="0"/>
              </a:rPr>
              <a:t>(USA: demokraté vs. republikáni), tak </a:t>
            </a:r>
            <a:r>
              <a:rPr lang="cs-CZ" b="1" dirty="0">
                <a:latin typeface="Georgia" panose="02040502050405020303" pitchFamily="18" charset="0"/>
              </a:rPr>
              <a:t>mezi státy </a:t>
            </a:r>
            <a:r>
              <a:rPr lang="cs-CZ" dirty="0">
                <a:latin typeface="Georgia" panose="02040502050405020303" pitchFamily="18" charset="0"/>
              </a:rPr>
              <a:t>(Sever vs. Jih, bohatí vs. chudí, v Evropské unii Západ vs. Východ)</a:t>
            </a:r>
          </a:p>
          <a:p>
            <a:r>
              <a:rPr lang="cs-CZ" dirty="0">
                <a:latin typeface="Georgia" panose="02040502050405020303" pitchFamily="18" charset="0"/>
              </a:rPr>
              <a:t>Obě strany jsou přesvědčeny o faktičnosti svého postoje, </a:t>
            </a:r>
            <a:r>
              <a:rPr lang="cs-CZ" b="1" dirty="0">
                <a:latin typeface="Georgia" panose="02040502050405020303" pitchFamily="18" charset="0"/>
              </a:rPr>
              <a:t>diskuse je malá </a:t>
            </a:r>
            <a:r>
              <a:rPr lang="cs-CZ" dirty="0">
                <a:latin typeface="Georgia" panose="02040502050405020303" pitchFamily="18" charset="0"/>
              </a:rPr>
              <a:t>(„copak můžu debatovat s takovými ignoranty?“)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027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58A529F-7620-461C-8FED-6ADBE8A2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D8B2701-FB17-4320-A928-9E12B87D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95250"/>
            <a:ext cx="53435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98902EBF-86A8-4E97-B47C-E8523784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9BC5B48-F913-414D-B519-A7C8195C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768365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3993088-5BAC-45EE-9810-78462CF9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734EB6C-B10A-4BAF-B8FD-DD9420C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7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4669576-ABA8-4DDA-81D3-F521925B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2362A58-084E-4DBF-B5A2-3626698C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76672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9278F0C-FB85-4817-AB6B-7E66E426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A5CBABE-94CF-4B04-AB3A-18C4B79F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92696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6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 &amp;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climate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change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EU se stala </a:t>
            </a:r>
            <a:r>
              <a:rPr lang="cs-CZ" b="1" dirty="0">
                <a:latin typeface="Georgia" panose="02040502050405020303" pitchFamily="18" charset="0"/>
              </a:rPr>
              <a:t>globálním lídrem </a:t>
            </a:r>
            <a:r>
              <a:rPr lang="cs-CZ" dirty="0">
                <a:latin typeface="Georgia" panose="02040502050405020303" pitchFamily="18" charset="0"/>
              </a:rPr>
              <a:t>v boji se změnou klimatu (“</a:t>
            </a:r>
            <a:r>
              <a:rPr lang="cs-CZ" dirty="0" err="1">
                <a:latin typeface="Georgia" panose="02040502050405020303" pitchFamily="18" charset="0"/>
              </a:rPr>
              <a:t>fighting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global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climate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change</a:t>
            </a:r>
            <a:r>
              <a:rPr lang="cs-CZ" dirty="0">
                <a:latin typeface="Georgia" panose="02040502050405020303" pitchFamily="18" charset="0"/>
              </a:rPr>
              <a:t>”) v polovině minulé dekády</a:t>
            </a:r>
          </a:p>
          <a:p>
            <a:r>
              <a:rPr lang="cs-CZ" dirty="0">
                <a:latin typeface="Georgia" panose="02040502050405020303" pitchFamily="18" charset="0"/>
              </a:rPr>
              <a:t>Summit 2007: </a:t>
            </a:r>
            <a:r>
              <a:rPr lang="cs-CZ" b="1" dirty="0">
                <a:latin typeface="Georgia" panose="02040502050405020303" pitchFamily="18" charset="0"/>
              </a:rPr>
              <a:t>20-20-20 do 2020</a:t>
            </a:r>
          </a:p>
          <a:p>
            <a:pPr lvl="1"/>
            <a:r>
              <a:rPr lang="cs-CZ" dirty="0">
                <a:latin typeface="Georgia" panose="02040502050405020303" pitchFamily="18" charset="0"/>
              </a:rPr>
              <a:t>20 % snížení GHG (oproti 1990)</a:t>
            </a:r>
          </a:p>
          <a:p>
            <a:pPr lvl="1"/>
            <a:r>
              <a:rPr lang="cs-CZ" dirty="0">
                <a:latin typeface="Georgia" panose="02040502050405020303" pitchFamily="18" charset="0"/>
              </a:rPr>
              <a:t>20 % energie z OZE</a:t>
            </a:r>
          </a:p>
          <a:p>
            <a:pPr lvl="1"/>
            <a:r>
              <a:rPr lang="cs-CZ" dirty="0">
                <a:latin typeface="Georgia" panose="02040502050405020303" pitchFamily="18" charset="0"/>
              </a:rPr>
              <a:t>20 % zvýšení energetické účinnosti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673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Minulých sedm let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EU v letech 2014-2020 („sedmiletý finanční rámec“) vynakládala </a:t>
            </a:r>
            <a:r>
              <a:rPr lang="cs-CZ" sz="3600" b="1" dirty="0">
                <a:latin typeface="Georgia" pitchFamily="18" charset="0"/>
              </a:rPr>
              <a:t>20 % svého rozpočtu </a:t>
            </a:r>
            <a:r>
              <a:rPr lang="cs-CZ" sz="3600" dirty="0">
                <a:latin typeface="Georgia" pitchFamily="18" charset="0"/>
              </a:rPr>
              <a:t>na </a:t>
            </a:r>
            <a:r>
              <a:rPr lang="cs-CZ" sz="3600" dirty="0" err="1">
                <a:latin typeface="Georgia" pitchFamily="18" charset="0"/>
              </a:rPr>
              <a:t>climate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change</a:t>
            </a:r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EU</a:t>
            </a:r>
            <a:r>
              <a:rPr lang="cs-CZ" sz="3600" dirty="0">
                <a:latin typeface="Georgia" pitchFamily="18" charset="0"/>
              </a:rPr>
              <a:t> rozpočet </a:t>
            </a:r>
            <a:r>
              <a:rPr lang="cs-CZ" sz="3600" b="1" dirty="0">
                <a:latin typeface="Georgia" pitchFamily="18" charset="0"/>
              </a:rPr>
              <a:t>2020</a:t>
            </a:r>
            <a:r>
              <a:rPr lang="cs-CZ" sz="3600" dirty="0">
                <a:latin typeface="Georgia" pitchFamily="18" charset="0"/>
              </a:rPr>
              <a:t> – 168,7 mld. euro, tedy </a:t>
            </a:r>
            <a:r>
              <a:rPr lang="cs-CZ" sz="3600" b="1" dirty="0">
                <a:latin typeface="Georgia" pitchFamily="18" charset="0"/>
              </a:rPr>
              <a:t>33,74 mld. euro na klima</a:t>
            </a:r>
            <a:endParaRPr lang="cs-CZ" b="1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76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Těchto sedm let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Georgia" pitchFamily="18" charset="0"/>
              </a:rPr>
              <a:t>Nový sedmiletý rámec</a:t>
            </a:r>
            <a:r>
              <a:rPr lang="cs-CZ" sz="3600" dirty="0">
                <a:latin typeface="Georgia" pitchFamily="18" charset="0"/>
              </a:rPr>
              <a:t> (2021-2027) dává na </a:t>
            </a:r>
            <a:r>
              <a:rPr lang="cs-CZ" sz="3600" dirty="0" err="1">
                <a:latin typeface="Georgia" pitchFamily="18" charset="0"/>
              </a:rPr>
              <a:t>climate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change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b="1" dirty="0">
                <a:latin typeface="Georgia" pitchFamily="18" charset="0"/>
              </a:rPr>
              <a:t>30 % rozpočtu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Tlak na veřejné finance povede ke snaze najít dodatečné možnosti zaplatit zelené plány</a:t>
            </a:r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04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Vytknuto před závorku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 err="1">
                <a:latin typeface="Georgia" panose="02040502050405020303" pitchFamily="18" charset="0"/>
              </a:rPr>
              <a:t>Climate</a:t>
            </a:r>
            <a:r>
              <a:rPr lang="cs-CZ" b="1" dirty="0">
                <a:latin typeface="Georgia" panose="02040502050405020303" pitchFamily="18" charset="0"/>
              </a:rPr>
              <a:t> </a:t>
            </a:r>
            <a:r>
              <a:rPr lang="cs-CZ" b="1" dirty="0" err="1">
                <a:latin typeface="Georgia" panose="02040502050405020303" pitchFamily="18" charset="0"/>
              </a:rPr>
              <a:t>change</a:t>
            </a:r>
            <a:r>
              <a:rPr lang="cs-CZ" b="1" dirty="0">
                <a:latin typeface="Georgia" panose="02040502050405020303" pitchFamily="18" charset="0"/>
              </a:rPr>
              <a:t> štěpí společnost </a:t>
            </a:r>
            <a:r>
              <a:rPr lang="cs-CZ" dirty="0">
                <a:latin typeface="Georgia" panose="02040502050405020303" pitchFamily="18" charset="0"/>
              </a:rPr>
              <a:t>podobně, jako jaderná energie, geneticky modifikované potraviny nebo očkování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Ať už si o ní my v Čechách myslíme, co chceme, </a:t>
            </a:r>
            <a:r>
              <a:rPr lang="cs-CZ" b="1" dirty="0">
                <a:latin typeface="Georgia" panose="02040502050405020303" pitchFamily="18" charset="0"/>
              </a:rPr>
              <a:t>naši partneři v  EU ji vidí jako zásadní téma </a:t>
            </a:r>
            <a:r>
              <a:rPr lang="cs-CZ" dirty="0">
                <a:latin typeface="Georgia" panose="02040502050405020303" pitchFamily="18" charset="0"/>
              </a:rPr>
              <a:t>– viz rozpočet EU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036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2F00BA-05CF-48AE-9EBE-5FDB2398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Konsensus?</a:t>
            </a:r>
            <a:endParaRPr lang="en-US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807E199-E533-418A-AE7C-2AC2570C7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F0D556E-72DC-41E1-B90E-C167635B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772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6FE29A-EB53-49F6-9FE0-1A923CB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Skleníkové plyny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3DBE15-1A9A-4475-9D1F-B6E66FF3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Zástupný symbol pro obsah 6">
            <a:extLst>
              <a:ext uri="{FF2B5EF4-FFF2-40B4-BE49-F238E27FC236}">
                <a16:creationId xmlns:a16="http://schemas.microsoft.com/office/drawing/2014/main" id="{7B054160-9E0A-422A-BDE4-5EF840B91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2444"/>
              </p:ext>
            </p:extLst>
          </p:nvPr>
        </p:nvGraphicFramePr>
        <p:xfrm>
          <a:off x="467544" y="1600200"/>
          <a:ext cx="8352929" cy="348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6056">
                  <a:extLst>
                    <a:ext uri="{9D8B030D-6E8A-4147-A177-3AD203B41FA5}">
                      <a16:colId xmlns:a16="http://schemas.microsoft.com/office/drawing/2014/main" val="1708798868"/>
                    </a:ext>
                  </a:extLst>
                </a:gridCol>
                <a:gridCol w="2154224">
                  <a:extLst>
                    <a:ext uri="{9D8B030D-6E8A-4147-A177-3AD203B41FA5}">
                      <a16:colId xmlns:a16="http://schemas.microsoft.com/office/drawing/2014/main" val="3536349857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266108527"/>
                    </a:ext>
                  </a:extLst>
                </a:gridCol>
                <a:gridCol w="4176465">
                  <a:extLst>
                    <a:ext uri="{9D8B030D-6E8A-4147-A177-3AD203B41FA5}">
                      <a16:colId xmlns:a16="http://schemas.microsoft.com/office/drawing/2014/main" val="2424914481"/>
                    </a:ext>
                  </a:extLst>
                </a:gridCol>
              </a:tblGrid>
              <a:tr h="698428">
                <a:tc>
                  <a:txBody>
                    <a:bodyPr/>
                    <a:lstStyle/>
                    <a:p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plyn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dirty="0">
                          <a:latin typeface="Georgia" panose="02040502050405020303" pitchFamily="18" charset="0"/>
                        </a:rPr>
                        <a:t>vzorec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% celku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77426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36-72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21431"/>
                  </a:ext>
                </a:extLst>
              </a:tr>
              <a:tr h="691272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9-26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8729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4-9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26230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3-7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00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21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6FE29A-EB53-49F6-9FE0-1A923CB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Skleníkové plyny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3DBE15-1A9A-4475-9D1F-B6E66FF3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Zástupný symbol pro obsah 6">
            <a:extLst>
              <a:ext uri="{FF2B5EF4-FFF2-40B4-BE49-F238E27FC236}">
                <a16:creationId xmlns:a16="http://schemas.microsoft.com/office/drawing/2014/main" id="{7B054160-9E0A-422A-BDE4-5EF840B915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544" y="1600200"/>
          <a:ext cx="8352929" cy="37314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6056">
                  <a:extLst>
                    <a:ext uri="{9D8B030D-6E8A-4147-A177-3AD203B41FA5}">
                      <a16:colId xmlns:a16="http://schemas.microsoft.com/office/drawing/2014/main" val="1708798868"/>
                    </a:ext>
                  </a:extLst>
                </a:gridCol>
                <a:gridCol w="2154224">
                  <a:extLst>
                    <a:ext uri="{9D8B030D-6E8A-4147-A177-3AD203B41FA5}">
                      <a16:colId xmlns:a16="http://schemas.microsoft.com/office/drawing/2014/main" val="3536349857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266108527"/>
                    </a:ext>
                  </a:extLst>
                </a:gridCol>
                <a:gridCol w="4176465">
                  <a:extLst>
                    <a:ext uri="{9D8B030D-6E8A-4147-A177-3AD203B41FA5}">
                      <a16:colId xmlns:a16="http://schemas.microsoft.com/office/drawing/2014/main" val="2424914481"/>
                    </a:ext>
                  </a:extLst>
                </a:gridCol>
              </a:tblGrid>
              <a:tr h="698428">
                <a:tc>
                  <a:txBody>
                    <a:bodyPr/>
                    <a:lstStyle/>
                    <a:p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plyn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dirty="0">
                          <a:latin typeface="Georgia" panose="02040502050405020303" pitchFamily="18" charset="0"/>
                        </a:rPr>
                        <a:t>vzorec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% celku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77426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800" b="0" dirty="0">
                          <a:latin typeface="Georgia" panose="02040502050405020303" pitchFamily="18" charset="0"/>
                        </a:rPr>
                        <a:t>vodní páry a mraky</a:t>
                      </a:r>
                      <a:endParaRPr lang="en-US" sz="2800" b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H</a:t>
                      </a:r>
                      <a:r>
                        <a:rPr lang="cs-CZ" sz="2800" baseline="-25000" dirty="0">
                          <a:latin typeface="Georgia" panose="02040502050405020303" pitchFamily="18" charset="0"/>
                        </a:rPr>
                        <a:t>2</a:t>
                      </a:r>
                      <a:r>
                        <a:rPr lang="cs-CZ" sz="2800" dirty="0">
                          <a:latin typeface="Georgia" panose="02040502050405020303" pitchFamily="18" charset="0"/>
                        </a:rPr>
                        <a:t>O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36-72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21431"/>
                  </a:ext>
                </a:extLst>
              </a:tr>
              <a:tr h="691272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oxid uhličitý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CO</a:t>
                      </a:r>
                      <a:r>
                        <a:rPr lang="cs-CZ" sz="2800" baseline="-25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9-26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8729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metan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CH</a:t>
                      </a:r>
                      <a:r>
                        <a:rPr lang="cs-CZ" sz="2800" baseline="-25000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4-9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26230"/>
                  </a:ext>
                </a:extLst>
              </a:tr>
              <a:tr h="698428"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800" dirty="0">
                          <a:latin typeface="Georgia" panose="02040502050405020303" pitchFamily="18" charset="0"/>
                        </a:rPr>
                        <a:t>ozón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O</a:t>
                      </a:r>
                      <a:r>
                        <a:rPr lang="cs-CZ" sz="2800" baseline="-25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8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>
                          <a:latin typeface="Georgia" panose="02040502050405020303" pitchFamily="18" charset="0"/>
                        </a:rPr>
                        <a:t>3-7</a:t>
                      </a:r>
                      <a:endParaRPr lang="en-US" sz="28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00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50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My a 20-20-20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anose="02040502050405020303" pitchFamily="18" charset="0"/>
              </a:rPr>
              <a:t>Čeští politici </a:t>
            </a:r>
            <a:r>
              <a:rPr lang="cs-CZ" dirty="0">
                <a:latin typeface="Georgia" panose="02040502050405020303" pitchFamily="18" charset="0"/>
              </a:rPr>
              <a:t>se rádi vymezují </a:t>
            </a:r>
            <a:r>
              <a:rPr lang="cs-CZ" b="1" dirty="0">
                <a:latin typeface="Georgia" panose="02040502050405020303" pitchFamily="18" charset="0"/>
              </a:rPr>
              <a:t>proti EU</a:t>
            </a:r>
            <a:r>
              <a:rPr lang="cs-CZ" dirty="0">
                <a:latin typeface="Georgia" panose="02040502050405020303" pitchFamily="18" charset="0"/>
              </a:rPr>
              <a:t> politice v oblasti klimatické změny</a:t>
            </a:r>
          </a:p>
          <a:p>
            <a:r>
              <a:rPr lang="cs-CZ" dirty="0">
                <a:latin typeface="Georgia" panose="02040502050405020303" pitchFamily="18" charset="0"/>
              </a:rPr>
              <a:t>Nicméně summit 2007: jednomyslnost</a:t>
            </a:r>
          </a:p>
          <a:p>
            <a:r>
              <a:rPr lang="cs-CZ" dirty="0">
                <a:latin typeface="Georgia" panose="02040502050405020303" pitchFamily="18" charset="0"/>
              </a:rPr>
              <a:t>Realita: splníme aspoň některé cíle, na rozdíl od mnoha jiných členských států</a:t>
            </a:r>
          </a:p>
          <a:p>
            <a:r>
              <a:rPr lang="cs-CZ" b="1" dirty="0">
                <a:latin typeface="Georgia" panose="02040502050405020303" pitchFamily="18" charset="0"/>
              </a:rPr>
              <a:t>Co vlastně chceme? </a:t>
            </a:r>
            <a:r>
              <a:rPr lang="cs-CZ" dirty="0">
                <a:latin typeface="Georgia" panose="02040502050405020303" pitchFamily="18" charset="0"/>
              </a:rPr>
              <a:t>Remcat, a stejně plnit – anebo být mezi těmi, kdo formulují cíle a politiku?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27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Emise CO</a:t>
            </a:r>
            <a:r>
              <a:rPr lang="cs-CZ" b="1" baseline="-25000" dirty="0">
                <a:solidFill>
                  <a:schemeClr val="tx2"/>
                </a:solidFill>
                <a:latin typeface="Georgia" pitchFamily="18" charset="0"/>
              </a:rPr>
              <a:t>2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: EU zlomkem světa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953" y="1600200"/>
            <a:ext cx="56720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351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F905C57-3793-4832-9B3F-0490A751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ECB66D4-E5CF-4473-946F-C68147389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752"/>
            <a:ext cx="9144000" cy="54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0E5071BB-3415-4F29-B747-E6F21802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BB2463-14B9-4D48-B831-CCD586D9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"/>
            <a:ext cx="9144000" cy="65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1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Rio,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Kyoto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Paříž…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cs-CZ" dirty="0">
                <a:latin typeface="Georgia" panose="02040502050405020303" pitchFamily="18" charset="0"/>
              </a:rPr>
              <a:t>1992 Rio de </a:t>
            </a:r>
            <a:r>
              <a:rPr lang="cs-CZ" dirty="0" err="1">
                <a:latin typeface="Georgia" panose="02040502050405020303" pitchFamily="18" charset="0"/>
              </a:rPr>
              <a:t>Janeiro</a:t>
            </a:r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1997 </a:t>
            </a:r>
            <a:r>
              <a:rPr lang="cs-CZ" dirty="0" err="1">
                <a:latin typeface="Georgia" panose="02040502050405020303" pitchFamily="18" charset="0"/>
              </a:rPr>
              <a:t>Kyoto</a:t>
            </a:r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2008 Bali</a:t>
            </a:r>
          </a:p>
          <a:p>
            <a:r>
              <a:rPr lang="cs-CZ" dirty="0">
                <a:latin typeface="Georgia" panose="02040502050405020303" pitchFamily="18" charset="0"/>
              </a:rPr>
              <a:t>2009 Kodaň (neúspěch)</a:t>
            </a:r>
          </a:p>
          <a:p>
            <a:r>
              <a:rPr lang="cs-CZ" dirty="0">
                <a:latin typeface="Georgia" panose="02040502050405020303" pitchFamily="18" charset="0"/>
              </a:rPr>
              <a:t>2010 </a:t>
            </a:r>
            <a:r>
              <a:rPr lang="cs-CZ" dirty="0" err="1">
                <a:latin typeface="Georgia" panose="02040502050405020303" pitchFamily="18" charset="0"/>
              </a:rPr>
              <a:t>Cancún</a:t>
            </a:r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2015 Paříž – Paris </a:t>
            </a:r>
            <a:r>
              <a:rPr lang="cs-CZ" dirty="0" err="1">
                <a:latin typeface="Georgia" panose="02040502050405020303" pitchFamily="18" charset="0"/>
              </a:rPr>
              <a:t>Agreement</a:t>
            </a:r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2018 Katovice</a:t>
            </a:r>
          </a:p>
          <a:p>
            <a:r>
              <a:rPr lang="cs-CZ" dirty="0">
                <a:latin typeface="Georgia" panose="02040502050405020303" pitchFamily="18" charset="0"/>
              </a:rPr>
              <a:t>2021 Glasgow – U.S.+</a:t>
            </a:r>
            <a:r>
              <a:rPr lang="cs-CZ" dirty="0" err="1">
                <a:latin typeface="Georgia" panose="02040502050405020303" pitchFamily="18" charset="0"/>
              </a:rPr>
              <a:t>China</a:t>
            </a:r>
            <a:r>
              <a:rPr lang="cs-CZ" dirty="0">
                <a:latin typeface="Georgia" panose="02040502050405020303" pitchFamily="18" charset="0"/>
              </a:rPr>
              <a:t>, </a:t>
            </a:r>
            <a:r>
              <a:rPr lang="cs-CZ" dirty="0" err="1">
                <a:latin typeface="Georgia" panose="02040502050405020303" pitchFamily="18" charset="0"/>
              </a:rPr>
              <a:t>China</a:t>
            </a:r>
            <a:r>
              <a:rPr lang="cs-CZ" dirty="0">
                <a:latin typeface="Georgia" panose="02040502050405020303" pitchFamily="18" charset="0"/>
              </a:rPr>
              <a:t> + India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759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Hlavní debaty, spory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>
                <a:latin typeface="Georgia" panose="02040502050405020303" pitchFamily="18" charset="0"/>
              </a:rPr>
              <a:t>„Staré“ vs. „nové“ ekonomiky</a:t>
            </a:r>
            <a:r>
              <a:rPr lang="cs-CZ" dirty="0">
                <a:latin typeface="Georgia" panose="02040502050405020303" pitchFamily="18" charset="0"/>
              </a:rPr>
              <a:t>: hlavní zátěž přinesla světa průmyslová revoluce, ergo Západ v letech 1800-1980, ať teď platí</a:t>
            </a:r>
          </a:p>
          <a:p>
            <a:r>
              <a:rPr lang="cs-CZ" dirty="0">
                <a:latin typeface="Georgia" panose="02040502050405020303" pitchFamily="18" charset="0"/>
              </a:rPr>
              <a:t>Podobně i spor </a:t>
            </a:r>
            <a:r>
              <a:rPr lang="cs-CZ" b="1" dirty="0">
                <a:latin typeface="Georgia" panose="02040502050405020303" pitchFamily="18" charset="0"/>
              </a:rPr>
              <a:t>„Sever“ vs. „Jih“</a:t>
            </a:r>
            <a:r>
              <a:rPr lang="cs-CZ" dirty="0">
                <a:latin typeface="Georgia" panose="02040502050405020303" pitchFamily="18" charset="0"/>
              </a:rPr>
              <a:t>: „nejprve musíme zbohatnout, pak se vrhneme na ekologii“</a:t>
            </a:r>
          </a:p>
          <a:p>
            <a:r>
              <a:rPr lang="cs-CZ" dirty="0">
                <a:latin typeface="Georgia" panose="02040502050405020303" pitchFamily="18" charset="0"/>
              </a:rPr>
              <a:t>Souběžná debata </a:t>
            </a:r>
            <a:r>
              <a:rPr lang="cs-CZ" b="1" dirty="0">
                <a:latin typeface="Georgia" panose="02040502050405020303" pitchFamily="18" charset="0"/>
              </a:rPr>
              <a:t>v EU: Západ vs. Východ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777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COP 27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Před pár dny skončil COP 27 v egyptském letovisku Šarm </a:t>
            </a:r>
            <a:r>
              <a:rPr lang="cs-CZ" dirty="0" err="1">
                <a:latin typeface="Georgia" panose="02040502050405020303" pitchFamily="18" charset="0"/>
              </a:rPr>
              <a:t>aš-Šajch</a:t>
            </a:r>
            <a:r>
              <a:rPr lang="cs-CZ" dirty="0">
                <a:latin typeface="Georgia" panose="02040502050405020303" pitchFamily="18" charset="0"/>
              </a:rPr>
              <a:t> (</a:t>
            </a:r>
            <a:r>
              <a:rPr lang="cs-CZ" dirty="0" err="1">
                <a:latin typeface="Georgia" panose="02040502050405020303" pitchFamily="18" charset="0"/>
              </a:rPr>
              <a:t>Sharm</a:t>
            </a:r>
            <a:r>
              <a:rPr lang="cs-CZ" dirty="0">
                <a:latin typeface="Georgia" panose="02040502050405020303" pitchFamily="18" charset="0"/>
              </a:rPr>
              <a:t> El </a:t>
            </a:r>
            <a:r>
              <a:rPr lang="cs-CZ" dirty="0" err="1">
                <a:latin typeface="Georgia" panose="02040502050405020303" pitchFamily="18" charset="0"/>
              </a:rPr>
              <a:t>Sheikh</a:t>
            </a:r>
            <a:r>
              <a:rPr lang="cs-CZ" dirty="0">
                <a:latin typeface="Georgia" panose="02040502050405020303" pitchFamily="18" charset="0"/>
              </a:rPr>
              <a:t>)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Pro EU prohra podobná té v Kodani v roce 2009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Nikdo není zvědavý na kázání EU, jak mají všichni žít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26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30926E6-9ACC-48EE-A620-C508F1B0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7C25B30-F2D4-4339-AD2F-85BF9EF5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Osobní názor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Změny klimatu provázejí naši planetu posledních 4,6 miliardy let a zřejmě ještě pár miliard let budou trvat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Mnohem větší šanci na úspěch má </a:t>
            </a:r>
            <a:r>
              <a:rPr lang="cs-CZ" b="1" dirty="0">
                <a:latin typeface="Georgia" panose="02040502050405020303" pitchFamily="18" charset="0"/>
              </a:rPr>
              <a:t>“</a:t>
            </a:r>
            <a:r>
              <a:rPr lang="cs-CZ" b="1" dirty="0" err="1">
                <a:latin typeface="Georgia" panose="02040502050405020303" pitchFamily="18" charset="0"/>
              </a:rPr>
              <a:t>climate</a:t>
            </a:r>
            <a:r>
              <a:rPr lang="cs-CZ" b="1" dirty="0">
                <a:latin typeface="Georgia" panose="02040502050405020303" pitchFamily="18" charset="0"/>
              </a:rPr>
              <a:t> </a:t>
            </a:r>
            <a:r>
              <a:rPr lang="cs-CZ" b="1" dirty="0" err="1">
                <a:latin typeface="Georgia" panose="02040502050405020303" pitchFamily="18" charset="0"/>
              </a:rPr>
              <a:t>change</a:t>
            </a:r>
            <a:r>
              <a:rPr lang="cs-CZ" b="1" dirty="0">
                <a:latin typeface="Georgia" panose="02040502050405020303" pitchFamily="18" charset="0"/>
              </a:rPr>
              <a:t> </a:t>
            </a:r>
            <a:r>
              <a:rPr lang="cs-CZ" b="1" dirty="0" err="1">
                <a:latin typeface="Georgia" panose="02040502050405020303" pitchFamily="18" charset="0"/>
              </a:rPr>
              <a:t>mitigation</a:t>
            </a:r>
            <a:r>
              <a:rPr lang="cs-CZ" b="1" dirty="0">
                <a:latin typeface="Georgia" panose="02040502050405020303" pitchFamily="18" charset="0"/>
              </a:rPr>
              <a:t>” </a:t>
            </a:r>
            <a:r>
              <a:rPr lang="cs-CZ" dirty="0">
                <a:latin typeface="Georgia" panose="02040502050405020303" pitchFamily="18" charset="0"/>
              </a:rPr>
              <a:t>než “</a:t>
            </a:r>
            <a:r>
              <a:rPr lang="cs-CZ" dirty="0" err="1">
                <a:latin typeface="Georgia" panose="02040502050405020303" pitchFamily="18" charset="0"/>
              </a:rPr>
              <a:t>preventing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climate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change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from</a:t>
            </a:r>
            <a:r>
              <a:rPr lang="cs-CZ" dirty="0">
                <a:latin typeface="Georgia" panose="02040502050405020303" pitchFamily="18" charset="0"/>
              </a:rPr>
              <a:t> happening”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467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491A373-C169-4848-BB9E-4FAB57B8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31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1ED638B-6744-4BA7-87E3-EF4A917A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850" y="0"/>
            <a:ext cx="468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9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EF52CA3-E7C4-41EE-B0BB-348A144D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32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832344C-E6AF-480F-B516-F514E094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4837"/>
            <a:ext cx="7620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/>
          </p:cNvSpPr>
          <p:nvPr>
            <p:ph type="body" sz="quarter" idx="11"/>
            <p:custDataLst>
              <p:tags r:id="rId1"/>
            </p:custDataLst>
          </p:nvPr>
        </p:nvSpPr>
        <p:spPr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/>
              <a:t>Higher demand for fossil fuels drove up global CO</a:t>
            </a:r>
            <a:r>
              <a:rPr lang="en-US" baseline="-25000" dirty="0"/>
              <a:t>2</a:t>
            </a:r>
            <a:r>
              <a:rPr lang="en-US" dirty="0"/>
              <a:t> emissions for a second year after a brief hiatus.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/>
              <a:t>Increases in efficiency, renewables, coal-to-gas switching and nuclear avoided 640 Mt of CO</a:t>
            </a:r>
            <a:r>
              <a:rPr lang="en-US" baseline="-25000" dirty="0"/>
              <a:t>2 </a:t>
            </a:r>
            <a:r>
              <a:rPr lang="en-US" dirty="0"/>
              <a:t>emissions.</a:t>
            </a:r>
            <a:endParaRPr lang="en-GB" altLang="en-US" dirty="0"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623" y="1476308"/>
            <a:ext cx="882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Annual change in global energy-related CO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emissions, 2014-2018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6" y="971483"/>
            <a:ext cx="8541639" cy="504824"/>
          </a:xfrm>
        </p:spPr>
        <p:txBody>
          <a:bodyPr>
            <a:normAutofit/>
          </a:bodyPr>
          <a:lstStyle/>
          <a:p>
            <a:r>
              <a:rPr lang="en-US" dirty="0"/>
              <a:t>Energy-related CO</a:t>
            </a:r>
            <a:r>
              <a:rPr lang="en-US" baseline="-25000" dirty="0"/>
              <a:t>2</a:t>
            </a:r>
            <a:r>
              <a:rPr lang="en-US" dirty="0"/>
              <a:t> emissions hit a record high…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71306" y="4614863"/>
            <a:ext cx="6091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-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57031" y="4614863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607843" y="3978275"/>
            <a:ext cx="833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57031" y="3341688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57031" y="2703513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400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57031" y="2066925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600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188440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2014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50219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2015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311998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2016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73777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2017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435556" y="4819650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2018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73534" y="2067089"/>
            <a:ext cx="4548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MtCO</a:t>
            </a:r>
            <a:r>
              <a:rPr kumimoji="0" lang="en-US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</a:t>
            </a:r>
            <a:endParaRPr kumimoji="0" lang="en-US" alt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23746" y="2163038"/>
            <a:ext cx="5305779" cy="2548663"/>
            <a:chOff x="1400176" y="1305787"/>
            <a:chExt cx="6086474" cy="2548663"/>
          </a:xfrm>
        </p:grpSpPr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1400176" y="1305787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1400176" y="1941029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1400176" y="2576271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1400176" y="3854450"/>
              <a:ext cx="6086474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02265" y="3963988"/>
            <a:ext cx="705777" cy="114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065082" y="4078289"/>
            <a:ext cx="705777" cy="1809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127899" y="4078289"/>
            <a:ext cx="705777" cy="85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190716" y="2401888"/>
            <a:ext cx="705777" cy="167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245228" y="2287588"/>
            <a:ext cx="714080" cy="179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1823744" y="4071144"/>
            <a:ext cx="530578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44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Carbon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based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life</a:t>
            </a:r>
            <a:endParaRPr lang="en-US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75581EE1-926C-4BAA-B01C-E1B6CF83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8" y="1600200"/>
            <a:ext cx="7116164" cy="452596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04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Summit EU v prosinci 2020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Jeden z nejdůležitějších summitů posledních let. (Nezapomeňme, že cíle 20-20-20 pocházejí ze summitu 2007 – tehdy také předsedalo Německo.)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i="1" dirty="0">
                <a:latin typeface="Georgia" panose="02040502050405020303" pitchFamily="18" charset="0"/>
              </a:rPr>
              <a:t>Klasická metoda vedení summitu: naplnit program až po okraj a vytvořit časový tlak.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0049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9FE5B3D-C01F-41B9-82F5-4A7C90E3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36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1CC8FD-7DFC-4906-958D-91F8AB55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2" y="764705"/>
            <a:ext cx="8052446" cy="53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30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Agenda na 1,5 dne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anose="02040502050405020303" pitchFamily="18" charset="0"/>
              </a:rPr>
              <a:t>Rozpočet EU na roky 2021-2027 </a:t>
            </a:r>
            <a:r>
              <a:rPr lang="cs-CZ" dirty="0">
                <a:latin typeface="Georgia" panose="02040502050405020303" pitchFamily="18" charset="0"/>
              </a:rPr>
              <a:t>(</a:t>
            </a:r>
            <a:r>
              <a:rPr lang="cs-CZ" dirty="0" err="1">
                <a:latin typeface="Georgia" panose="02040502050405020303" pitchFamily="18" charset="0"/>
              </a:rPr>
              <a:t>Multiannual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Financial</a:t>
            </a:r>
            <a:r>
              <a:rPr lang="cs-CZ" dirty="0">
                <a:latin typeface="Georgia" panose="02040502050405020303" pitchFamily="18" charset="0"/>
              </a:rPr>
              <a:t> Framework): 1,1 bilionu euro (</a:t>
            </a:r>
            <a:r>
              <a:rPr lang="cs-CZ" i="1" dirty="0">
                <a:latin typeface="Georgia" panose="02040502050405020303" pitchFamily="18" charset="0"/>
              </a:rPr>
              <a:t>1.1 </a:t>
            </a:r>
            <a:r>
              <a:rPr lang="cs-CZ" i="1" dirty="0" err="1">
                <a:latin typeface="Georgia" panose="02040502050405020303" pitchFamily="18" charset="0"/>
              </a:rPr>
              <a:t>trillion</a:t>
            </a:r>
            <a:r>
              <a:rPr lang="cs-CZ" dirty="0">
                <a:latin typeface="Georgia" panose="02040502050405020303" pitchFamily="18" charset="0"/>
              </a:rPr>
              <a:t>)</a:t>
            </a:r>
          </a:p>
          <a:p>
            <a:r>
              <a:rPr lang="cs-CZ" b="1" dirty="0" err="1">
                <a:latin typeface="Georgia" panose="02040502050405020303" pitchFamily="18" charset="0"/>
              </a:rPr>
              <a:t>Next</a:t>
            </a:r>
            <a:r>
              <a:rPr lang="cs-CZ" b="1" dirty="0">
                <a:latin typeface="Georgia" panose="02040502050405020303" pitchFamily="18" charset="0"/>
              </a:rPr>
              <a:t> </a:t>
            </a:r>
            <a:r>
              <a:rPr lang="cs-CZ" b="1" dirty="0" err="1">
                <a:latin typeface="Georgia" panose="02040502050405020303" pitchFamily="18" charset="0"/>
              </a:rPr>
              <a:t>Generation</a:t>
            </a:r>
            <a:r>
              <a:rPr lang="cs-CZ" b="1" dirty="0">
                <a:latin typeface="Georgia" panose="02040502050405020303" pitchFamily="18" charset="0"/>
              </a:rPr>
              <a:t> EU </a:t>
            </a:r>
            <a:r>
              <a:rPr lang="cs-CZ" dirty="0">
                <a:latin typeface="Georgia" panose="02040502050405020303" pitchFamily="18" charset="0"/>
              </a:rPr>
              <a:t>(2021-2024): 750 miliard euro (</a:t>
            </a:r>
            <a:r>
              <a:rPr lang="cs-CZ" i="1" dirty="0">
                <a:latin typeface="Georgia" panose="02040502050405020303" pitchFamily="18" charset="0"/>
              </a:rPr>
              <a:t>750 </a:t>
            </a:r>
            <a:r>
              <a:rPr lang="cs-CZ" i="1" dirty="0" err="1">
                <a:latin typeface="Georgia" panose="02040502050405020303" pitchFamily="18" charset="0"/>
              </a:rPr>
              <a:t>billion</a:t>
            </a:r>
            <a:r>
              <a:rPr lang="cs-CZ" dirty="0">
                <a:latin typeface="Georgia" panose="02040502050405020303" pitchFamily="18" charset="0"/>
              </a:rPr>
              <a:t>) – první společná půjčka v dějinách EU</a:t>
            </a:r>
          </a:p>
          <a:p>
            <a:r>
              <a:rPr lang="cs-CZ" b="1" dirty="0">
                <a:latin typeface="Georgia" panose="02040502050405020303" pitchFamily="18" charset="0"/>
              </a:rPr>
              <a:t>Green </a:t>
            </a:r>
            <a:r>
              <a:rPr lang="cs-CZ" b="1" dirty="0" err="1">
                <a:latin typeface="Georgia" panose="02040502050405020303" pitchFamily="18" charset="0"/>
              </a:rPr>
              <a:t>Deal</a:t>
            </a:r>
            <a:endParaRPr lang="cs-CZ" b="1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Covid-19, Brexit, Turecko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218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5151096-B246-4E30-BA6A-C2EEA6CE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38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E68BECE8-CD3A-4953-8A7C-431781E0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5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Zájmy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i="1" dirty="0" err="1">
                <a:latin typeface="Georgia" panose="02040502050405020303" pitchFamily="18" charset="0"/>
              </a:rPr>
              <a:t>Multiannual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Framework </a:t>
            </a:r>
            <a:r>
              <a:rPr lang="cs-CZ" dirty="0">
                <a:latin typeface="Georgia" panose="02040502050405020303" pitchFamily="18" charset="0"/>
              </a:rPr>
              <a:t>a </a:t>
            </a:r>
            <a:r>
              <a:rPr lang="cs-CZ" i="1" dirty="0" err="1">
                <a:latin typeface="Georgia" panose="02040502050405020303" pitchFamily="18" charset="0"/>
              </a:rPr>
              <a:t>Next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i="1" dirty="0" err="1">
                <a:latin typeface="Georgia" panose="02040502050405020303" pitchFamily="18" charset="0"/>
              </a:rPr>
              <a:t>Generation</a:t>
            </a:r>
            <a:r>
              <a:rPr lang="cs-CZ" i="1" dirty="0">
                <a:latin typeface="Georgia" panose="02040502050405020303" pitchFamily="18" charset="0"/>
              </a:rPr>
              <a:t> EU </a:t>
            </a:r>
            <a:r>
              <a:rPr lang="cs-CZ" dirty="0">
                <a:latin typeface="Georgia" panose="02040502050405020303" pitchFamily="18" charset="0"/>
              </a:rPr>
              <a:t>jsou zájmem všech. Stejně tak </a:t>
            </a:r>
            <a:r>
              <a:rPr lang="cs-CZ" i="1" dirty="0">
                <a:latin typeface="Georgia" panose="02040502050405020303" pitchFamily="18" charset="0"/>
              </a:rPr>
              <a:t>Green </a:t>
            </a:r>
            <a:r>
              <a:rPr lang="cs-CZ" i="1" dirty="0" err="1">
                <a:latin typeface="Georgia" panose="02040502050405020303" pitchFamily="18" charset="0"/>
              </a:rPr>
              <a:t>Deal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dirty="0">
                <a:latin typeface="Georgia" panose="02040502050405020303" pitchFamily="18" charset="0"/>
              </a:rPr>
              <a:t>a </a:t>
            </a:r>
            <a:r>
              <a:rPr lang="cs-CZ" i="1" dirty="0">
                <a:latin typeface="Georgia" panose="02040502050405020303" pitchFamily="18" charset="0"/>
              </a:rPr>
              <a:t>covid-19</a:t>
            </a:r>
            <a:r>
              <a:rPr lang="cs-CZ" dirty="0">
                <a:latin typeface="Georgia" panose="02040502050405020303" pitchFamily="18" charset="0"/>
              </a:rPr>
              <a:t>.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Pak jsou témata, která zajímají jen některé státy, zato ovšem velmi:</a:t>
            </a:r>
          </a:p>
          <a:p>
            <a:pPr lvl="1"/>
            <a:r>
              <a:rPr lang="cs-CZ" dirty="0">
                <a:latin typeface="Georgia" panose="02040502050405020303" pitchFamily="18" charset="0"/>
              </a:rPr>
              <a:t>Brexit: Irsko</a:t>
            </a:r>
          </a:p>
          <a:p>
            <a:pPr lvl="1"/>
            <a:r>
              <a:rPr lang="cs-CZ" dirty="0">
                <a:latin typeface="Georgia" panose="02040502050405020303" pitchFamily="18" charset="0"/>
              </a:rPr>
              <a:t>Turecko: Řecko, Kypr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239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54F2B0B3-5B0F-4FC4-9AE6-1443417F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852FD3A-7196-40E7-A69A-19CBD538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2656"/>
            <a:ext cx="6564729" cy="56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4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Mentální cvičení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Zkuste si představit CZ představitele, jak na tomto summitu vyzývá EU k přehodnocení své klimatické politiky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Nebo, upřímně, </a:t>
            </a:r>
            <a:r>
              <a:rPr lang="cs-CZ">
                <a:latin typeface="Georgia" panose="02040502050405020303" pitchFamily="18" charset="0"/>
              </a:rPr>
              <a:t>na kterémkoli jiném</a:t>
            </a:r>
            <a:endParaRPr lang="cs-CZ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8049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Za tři týdny znovu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Za tři týdny bude „běžný summit“, 15.-16. prosince 2022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Ruská válka. Energetika – dostupnost plynu. Energetika – cena energií. Ekonomika – dopad vývoje ve světě. Geopolitika: EU-USA, EU-Čína.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8942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99F920C-ED31-4639-A001-6F2CD027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42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A8C8E8-B5F5-464C-82C4-6987FB97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26" y="0"/>
            <a:ext cx="4848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Green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Deal</a:t>
            </a:r>
            <a:endParaRPr lang="cs-CZ" b="1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itchFamily="18" charset="0"/>
              </a:rPr>
              <a:t>Energetická transformace je jedním z největších projektů v dějinách EU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 err="1">
                <a:latin typeface="Georgia" pitchFamily="18" charset="0"/>
              </a:rPr>
              <a:t>Common</a:t>
            </a:r>
            <a:r>
              <a:rPr lang="cs-CZ" sz="3600" dirty="0">
                <a:latin typeface="Georgia" pitchFamily="18" charset="0"/>
              </a:rPr>
              <a:t> Market, </a:t>
            </a:r>
            <a:r>
              <a:rPr lang="cs-CZ" sz="3600" dirty="0" err="1">
                <a:latin typeface="Georgia" pitchFamily="18" charset="0"/>
              </a:rPr>
              <a:t>Schengen</a:t>
            </a:r>
            <a:r>
              <a:rPr lang="cs-CZ" sz="3600" dirty="0">
                <a:latin typeface="Georgia" pitchFamily="18" charset="0"/>
              </a:rPr>
              <a:t>, </a:t>
            </a:r>
            <a:r>
              <a:rPr lang="cs-CZ" sz="3600" dirty="0" err="1">
                <a:latin typeface="Georgia" pitchFamily="18" charset="0"/>
              </a:rPr>
              <a:t>Common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Currency</a:t>
            </a:r>
            <a:r>
              <a:rPr lang="cs-CZ" sz="3600" dirty="0">
                <a:latin typeface="Georgia" pitchFamily="18" charset="0"/>
              </a:rPr>
              <a:t> (euro)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Zatím nemá harmonogram, jen základní cíl (který se často mění)</a:t>
            </a:r>
            <a:endParaRPr lang="cs-CZ" sz="28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22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23A3841-65A8-4D22-8285-EB22DA9C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4BDC752-637E-48D6-AB07-7CE19F37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3675888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03BE8A78-C453-46E5-B7C8-1EB0D203A40D}"/>
              </a:ext>
            </a:extLst>
          </p:cNvPr>
          <p:cNvSpPr txBox="1"/>
          <p:nvPr/>
        </p:nvSpPr>
        <p:spPr>
          <a:xfrm>
            <a:off x="467544" y="5845914"/>
            <a:ext cx="633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https://fair-energy-transition.eu/</a:t>
            </a:r>
          </a:p>
        </p:txBody>
      </p:sp>
    </p:spTree>
    <p:extLst>
      <p:ext uri="{BB962C8B-B14F-4D97-AF65-F5344CB8AC3E}">
        <p14:creationId xmlns:p14="http://schemas.microsoft.com/office/powerpoint/2010/main" val="2143970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3C6E694-053B-42D2-9D21-A7ECF137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CEB31E2-71C7-42F6-9C74-5B53C295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2656"/>
            <a:ext cx="5400600" cy="2674168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EEB46B5-C4B7-4331-8AD2-01F0B5D6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3" y="3211448"/>
            <a:ext cx="432048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5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Energy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Transition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Pokud jde o dopad na životy lidí, lze </a:t>
            </a:r>
            <a:r>
              <a:rPr lang="cs-CZ" sz="3600" i="1" dirty="0">
                <a:latin typeface="Georgia" pitchFamily="18" charset="0"/>
              </a:rPr>
              <a:t>Zelený úděl </a:t>
            </a:r>
            <a:r>
              <a:rPr lang="cs-CZ" sz="3600" dirty="0">
                <a:latin typeface="Georgia" pitchFamily="18" charset="0"/>
              </a:rPr>
              <a:t>srovnat se společným trhem, </a:t>
            </a:r>
            <a:r>
              <a:rPr lang="cs-CZ" sz="3600" dirty="0" err="1">
                <a:latin typeface="Georgia" pitchFamily="18" charset="0"/>
              </a:rPr>
              <a:t>Schengenem</a:t>
            </a:r>
            <a:r>
              <a:rPr lang="cs-CZ" sz="3600" dirty="0">
                <a:latin typeface="Georgia" pitchFamily="18" charset="0"/>
              </a:rPr>
              <a:t>, euro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Na rozdíl od nich ovšem nemá jízdní řád, jen stále se měnící časový rámec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800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04DC51-DE00-4994-8998-041F4A7E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47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810383E-9970-4E51-B5DA-9103FC45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0" y="1268760"/>
            <a:ext cx="8079722" cy="45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45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Cíle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Energy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Transition</a:t>
            </a:r>
            <a:endParaRPr lang="en-US" i="1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Zbavit se dovozní závislosti na ropě, plynu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Přispět k boji s </a:t>
            </a:r>
            <a:r>
              <a:rPr lang="cs-CZ" i="1" dirty="0" err="1">
                <a:latin typeface="Georgia" pitchFamily="18" charset="0"/>
              </a:rPr>
              <a:t>climate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change</a:t>
            </a:r>
            <a:r>
              <a:rPr lang="cs-CZ" dirty="0">
                <a:latin typeface="Georgia" pitchFamily="18" charset="0"/>
              </a:rPr>
              <a:t>, případně být globálním lídrem v tomto úsilí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Vytvořit novou ekonomiku a nové společenské uspořádání (</a:t>
            </a:r>
            <a:r>
              <a:rPr lang="cs-CZ" i="1" dirty="0" err="1">
                <a:latin typeface="Georgia" pitchFamily="18" charset="0"/>
              </a:rPr>
              <a:t>Energiewende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005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7374AEA-5BAF-4ADD-B3D9-C849A18A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098255B-AD63-4DF0-ADE2-5EA653C4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050"/>
            <a:ext cx="9144000" cy="52959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7F5FA985-879C-4012-B76B-DD8500442563}"/>
              </a:ext>
            </a:extLst>
          </p:cNvPr>
          <p:cNvSpPr txBox="1"/>
          <p:nvPr/>
        </p:nvSpPr>
        <p:spPr>
          <a:xfrm>
            <a:off x="971600" y="6198989"/>
            <a:ext cx="55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https://www.cleanenergywire.org</a:t>
            </a:r>
          </a:p>
        </p:txBody>
      </p:sp>
    </p:spTree>
    <p:extLst>
      <p:ext uri="{BB962C8B-B14F-4D97-AF65-F5344CB8AC3E}">
        <p14:creationId xmlns:p14="http://schemas.microsoft.com/office/powerpoint/2010/main" val="215312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Diplomacie pro začátečníky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anose="02040502050405020303" pitchFamily="18" charset="0"/>
              </a:rPr>
              <a:t>„</a:t>
            </a:r>
            <a:r>
              <a:rPr lang="en-US" b="1" dirty="0">
                <a:latin typeface="Georgia" panose="02040502050405020303" pitchFamily="18" charset="0"/>
              </a:rPr>
              <a:t>I </a:t>
            </a:r>
            <a:r>
              <a:rPr lang="en-US" b="1" dirty="0" err="1">
                <a:latin typeface="Georgia" panose="02040502050405020303" pitchFamily="18" charset="0"/>
              </a:rPr>
              <a:t>kdyby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hladina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moří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cs-CZ" b="1" dirty="0">
                <a:latin typeface="Georgia" panose="02040502050405020303" pitchFamily="18" charset="0"/>
              </a:rPr>
              <a:t>stoupla</a:t>
            </a:r>
            <a:r>
              <a:rPr lang="en-US" b="1" dirty="0">
                <a:latin typeface="Georgia" panose="02040502050405020303" pitchFamily="18" charset="0"/>
              </a:rPr>
              <a:t> o </a:t>
            </a:r>
            <a:r>
              <a:rPr lang="en-US" b="1" dirty="0" err="1">
                <a:latin typeface="Georgia" panose="02040502050405020303" pitchFamily="18" charset="0"/>
              </a:rPr>
              <a:t>několik</a:t>
            </a:r>
            <a:r>
              <a:rPr lang="en-US" b="1" dirty="0">
                <a:latin typeface="Georgia" panose="02040502050405020303" pitchFamily="18" charset="0"/>
              </a:rPr>
              <a:t> </a:t>
            </a:r>
            <a:r>
              <a:rPr lang="en-US" b="1" dirty="0" err="1">
                <a:latin typeface="Georgia" panose="02040502050405020303" pitchFamily="18" charset="0"/>
              </a:rPr>
              <a:t>metrů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cs-CZ" b="1" dirty="0">
                <a:latin typeface="Georgia" panose="02040502050405020303" pitchFamily="18" charset="0"/>
              </a:rPr>
              <a:t>nás se to netýká</a:t>
            </a:r>
            <a:r>
              <a:rPr lang="en-US" b="1" dirty="0">
                <a:latin typeface="Georgia" panose="02040502050405020303" pitchFamily="18" charset="0"/>
              </a:rPr>
              <a:t>.</a:t>
            </a:r>
            <a:r>
              <a:rPr lang="cs-CZ" b="1" dirty="0">
                <a:latin typeface="Georgia" panose="02040502050405020303" pitchFamily="18" charset="0"/>
              </a:rPr>
              <a:t>“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Skvělá úvodní věta na evropský summit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Pět členů EU jsou vnitrozemské státy (CZ, SK, AT, HU, LU)</a:t>
            </a:r>
          </a:p>
          <a:p>
            <a:r>
              <a:rPr lang="cs-CZ" dirty="0">
                <a:latin typeface="Georgia" panose="02040502050405020303" pitchFamily="18" charset="0"/>
              </a:rPr>
              <a:t>Dvacet dva leží na břehu moře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1005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6250706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(z)můžeme</a:t>
            </a:r>
          </a:p>
        </p:txBody>
      </p:sp>
    </p:spTree>
    <p:extLst>
      <p:ext uri="{BB962C8B-B14F-4D97-AF65-F5344CB8AC3E}">
        <p14:creationId xmlns:p14="http://schemas.microsoft.com/office/powerpoint/2010/main" val="222990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My jim ukážeme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„Co nám to zas v tom Bruselu </a:t>
            </a:r>
            <a:r>
              <a:rPr lang="cs-CZ" sz="3600" dirty="0" err="1">
                <a:latin typeface="Georgia" pitchFamily="18" charset="0"/>
              </a:rPr>
              <a:t>dělaj</a:t>
            </a:r>
            <a:r>
              <a:rPr lang="cs-CZ" sz="3600" dirty="0">
                <a:latin typeface="Georgia" pitchFamily="18" charset="0"/>
              </a:rPr>
              <a:t>’?“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„My tomu rozumíme líp.“</a:t>
            </a:r>
          </a:p>
          <a:p>
            <a:pPr marL="0" indent="0">
              <a:buNone/>
            </a:pPr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„Budeme vetovat </a:t>
            </a:r>
            <a:r>
              <a:rPr lang="cs-CZ" sz="3600" i="1" dirty="0">
                <a:latin typeface="Georgia" pitchFamily="18" charset="0"/>
              </a:rPr>
              <a:t>Green </a:t>
            </a:r>
            <a:r>
              <a:rPr lang="cs-CZ" sz="3600" i="1" dirty="0" err="1">
                <a:latin typeface="Georgia" pitchFamily="18" charset="0"/>
              </a:rPr>
              <a:t>Deal</a:t>
            </a:r>
            <a:r>
              <a:rPr lang="cs-CZ" sz="3600" dirty="0">
                <a:latin typeface="Georgia" pitchFamily="18" charset="0"/>
              </a:rPr>
              <a:t>.“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902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Realita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181AA3AB-D3BE-461A-BF51-4DAEB9A6E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812" y="1916832"/>
            <a:ext cx="3933629" cy="936104"/>
          </a:xfr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FABFE7B-AC36-45E6-9E1B-C8354CF0F3AE}"/>
              </a:ext>
            </a:extLst>
          </p:cNvPr>
          <p:cNvSpPr txBox="1"/>
          <p:nvPr/>
        </p:nvSpPr>
        <p:spPr>
          <a:xfrm>
            <a:off x="1115616" y="3352130"/>
            <a:ext cx="7344816" cy="65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https://www.consilium.europa.eu/cs/council-eu/voting-system/voting-calculator/</a:t>
            </a:r>
          </a:p>
        </p:txBody>
      </p:sp>
    </p:spTree>
    <p:extLst>
      <p:ext uri="{BB962C8B-B14F-4D97-AF65-F5344CB8AC3E}">
        <p14:creationId xmlns:p14="http://schemas.microsoft.com/office/powerpoint/2010/main" val="213756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70B8411-3FC9-46FA-BB99-BD6C465E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53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8729D07-5467-4BCE-85A6-D0213BA9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60648"/>
            <a:ext cx="63246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1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Green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Deal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a ČR</a:t>
            </a:r>
            <a:endParaRPr lang="en-US" i="1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i="1" dirty="0">
                <a:latin typeface="Georgia" pitchFamily="18" charset="0"/>
              </a:rPr>
              <a:t>Zelený úděl </a:t>
            </a:r>
            <a:r>
              <a:rPr lang="cs-CZ" dirty="0">
                <a:latin typeface="Georgia" pitchFamily="18" charset="0"/>
              </a:rPr>
              <a:t>je pro průmyslovou zemi bez moře (vítr) a jižního slunce (soláry) nevýhodný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 Evropy neodejdeme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Máme šanci být slyšet: předsednictví EU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9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20E0CE4-1BE3-4128-86CD-604DC151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55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D9BABED-101C-4057-AC53-915EA2E9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9"/>
            <a:ext cx="9144000" cy="504056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626F010-7F34-4146-923A-424ED9C7CA37}"/>
              </a:ext>
            </a:extLst>
          </p:cNvPr>
          <p:cNvSpPr txBox="1"/>
          <p:nvPr/>
        </p:nvSpPr>
        <p:spPr>
          <a:xfrm>
            <a:off x="539552" y="5834310"/>
            <a:ext cx="8280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>
                <a:latin typeface="Georgia" panose="02040502050405020303" pitchFamily="18" charset="0"/>
              </a:rPr>
              <a:t>iDnes.cz  28.listopadu 2021</a:t>
            </a:r>
          </a:p>
          <a:p>
            <a:r>
              <a:rPr lang="cs-CZ" sz="1400" i="1" dirty="0">
                <a:latin typeface="Georgia" panose="02040502050405020303" pitchFamily="18" charset="0"/>
              </a:rPr>
              <a:t>https://www.idnes.cz/ekonomika/zahranicni/green-deal-ekologie-fosilni-paliva.A211124_191603_zahranicni_vapo?zdroj=top</a:t>
            </a:r>
          </a:p>
        </p:txBody>
      </p:sp>
    </p:spTree>
    <p:extLst>
      <p:ext uri="{BB962C8B-B14F-4D97-AF65-F5344CB8AC3E}">
        <p14:creationId xmlns:p14="http://schemas.microsoft.com/office/powerpoint/2010/main" val="3620421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Úkol (nejen) pro novou vládu</a:t>
            </a:r>
            <a:endParaRPr lang="en-US" i="1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Historické zlomy nás nutí si vnitřně přiznat, co považujeme za skutečně důležité – a co ne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Green </a:t>
            </a:r>
            <a:r>
              <a:rPr lang="cs-CZ" sz="3600" dirty="0" err="1">
                <a:latin typeface="Georgia" panose="02040502050405020303" pitchFamily="18" charset="0"/>
              </a:rPr>
              <a:t>Deal</a:t>
            </a:r>
            <a:r>
              <a:rPr lang="cs-CZ" sz="3600" dirty="0">
                <a:latin typeface="Georgia" panose="02040502050405020303" pitchFamily="18" charset="0"/>
              </a:rPr>
              <a:t> pravděpodobně povede k většímu rozdělení EU</a:t>
            </a:r>
          </a:p>
          <a:p>
            <a:r>
              <a:rPr lang="cs-CZ" sz="3600" dirty="0">
                <a:latin typeface="Georgia" panose="02040502050405020303" pitchFamily="18" charset="0"/>
              </a:rPr>
              <a:t>Kam chceme patřit?</a:t>
            </a:r>
            <a:endParaRPr lang="en-US" sz="3600" dirty="0">
              <a:latin typeface="Georgia" panose="02040502050405020303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45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8427F9F-1CD9-411A-9C79-00B02017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BC449FB-DABD-421B-BF56-693BB49A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71462"/>
            <a:ext cx="4343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3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9B75E3C-D495-452F-AADA-BA572726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E23A597-2051-41CB-A231-8DC1D282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32" y="1106022"/>
            <a:ext cx="6379520" cy="47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víme o klimatu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anose="02040502050405020303" pitchFamily="18" charset="0"/>
              </a:rPr>
              <a:t>Historie: </a:t>
            </a:r>
            <a:r>
              <a:rPr lang="cs-CZ" b="1" dirty="0">
                <a:latin typeface="Georgia" panose="02040502050405020303" pitchFamily="18" charset="0"/>
              </a:rPr>
              <a:t>periodicky se střídaly doby ledové a meziledové</a:t>
            </a:r>
          </a:p>
          <a:p>
            <a:r>
              <a:rPr lang="cs-CZ" dirty="0">
                <a:latin typeface="Georgia" panose="02040502050405020303" pitchFamily="18" charset="0"/>
              </a:rPr>
              <a:t>Zde končí konsensus</a:t>
            </a:r>
          </a:p>
          <a:p>
            <a:r>
              <a:rPr lang="cs-CZ" dirty="0">
                <a:latin typeface="Georgia" panose="02040502050405020303" pitchFamily="18" charset="0"/>
              </a:rPr>
              <a:t>Dva nepřátelské tábory: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Klimatická změna je reálná 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Žádná klimatická změna není</a:t>
            </a:r>
          </a:p>
          <a:p>
            <a:pPr lvl="1"/>
            <a:endParaRPr lang="cs-CZ" sz="3200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Souběžný spor: role lidí/lidstva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798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Sedm tisíc let, sedm miliard</a:t>
            </a:r>
            <a:endParaRPr lang="en-US" dirty="0"/>
          </a:p>
        </p:txBody>
      </p:sp>
      <p:graphicFrame>
        <p:nvGraphicFramePr>
          <p:cNvPr id="5" name="Zástupný symbol pro obsah 4">
            <a:extLst>
              <a:ext uri="{FF2B5EF4-FFF2-40B4-BE49-F238E27FC236}">
                <a16:creationId xmlns:a16="http://schemas.microsoft.com/office/drawing/2014/main" id="{0D16CF0A-8B5F-4B42-AE20-B3C471DBF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5930"/>
              </p:ext>
            </p:extLst>
          </p:nvPr>
        </p:nvGraphicFramePr>
        <p:xfrm>
          <a:off x="457200" y="1600200"/>
          <a:ext cx="8229600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82800065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55545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2018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7,7 miliardy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8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2011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7 miliard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9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1999 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6 miliard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5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1987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5 miliard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70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1974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4 miliardy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9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1960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3 miliardy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1927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2 miliardy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74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1804 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 miliarda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0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500 milionů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4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- 500 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100 milionů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9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- 5000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400" dirty="0">
                          <a:latin typeface="Georgia" panose="02040502050405020303" pitchFamily="18" charset="0"/>
                        </a:rPr>
                        <a:t>5 milionů</a:t>
                      </a:r>
                      <a:endParaRPr lang="en-US" sz="2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21408"/>
                  </a:ext>
                </a:extLst>
              </a:tr>
            </a:tbl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84021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19 IEA powerpoint template">
  <a:themeElements>
    <a:clrScheme name="IEA template">
      <a:dk1>
        <a:srgbClr val="000000"/>
      </a:dk1>
      <a:lt1>
        <a:sysClr val="window" lastClr="FFFFFF"/>
      </a:lt1>
      <a:dk2>
        <a:srgbClr val="5EBB51"/>
      </a:dk2>
      <a:lt2>
        <a:srgbClr val="FFFFFF"/>
      </a:lt2>
      <a:accent1>
        <a:srgbClr val="5EBB51"/>
      </a:accent1>
      <a:accent2>
        <a:srgbClr val="4F81BD"/>
      </a:accent2>
      <a:accent3>
        <a:srgbClr val="F79646"/>
      </a:accent3>
      <a:accent4>
        <a:srgbClr val="002060"/>
      </a:accent4>
      <a:accent5>
        <a:srgbClr val="C00000"/>
      </a:accent5>
      <a:accent6>
        <a:srgbClr val="4BACC6"/>
      </a:accent6>
      <a:hlink>
        <a:srgbClr val="5EBB51"/>
      </a:hlink>
      <a:folHlink>
        <a:srgbClr val="5EBB51"/>
      </a:folHlink>
    </a:clrScheme>
    <a:fontScheme name="IEA template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5000"/>
          </a:schemeClr>
        </a:solidFill>
        <a:ln>
          <a:noFill/>
        </a:ln>
      </a:spPr>
      <a:bodyPr rtlCol="0" anchor="ctr"/>
      <a:lstStyle>
        <a:defPPr algn="ctr">
          <a:defRPr sz="120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9 IEA powerpoint template.potx [Read-Only]" id="{B820E055-F6A8-46F9-9BB3-710B6D54013A}" vid="{54CC6476-D078-4E35-A91C-2766D16863C8}"/>
    </a:ext>
  </a:extLst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1237</Words>
  <Application>Microsoft Office PowerPoint</Application>
  <PresentationFormat>Předvádění na obrazovce (4:3)</PresentationFormat>
  <Paragraphs>266</Paragraphs>
  <Slides>56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56</vt:i4>
      </vt:variant>
    </vt:vector>
  </HeadingPairs>
  <TitlesOfParts>
    <vt:vector size="64" baseType="lpstr">
      <vt:lpstr>ＭＳ Ｐゴシック</vt:lpstr>
      <vt:lpstr>Arial</vt:lpstr>
      <vt:lpstr>Calibri</vt:lpstr>
      <vt:lpstr>Century Gothic</vt:lpstr>
      <vt:lpstr>Georgia</vt:lpstr>
      <vt:lpstr>Segoe UI</vt:lpstr>
      <vt:lpstr>Motiv sady Office</vt:lpstr>
      <vt:lpstr>2019 IEA powerpoint template</vt:lpstr>
      <vt:lpstr>Energetická bezpečnost: Green Deal</vt:lpstr>
      <vt:lpstr>Vytknuto před závorku</vt:lpstr>
      <vt:lpstr>Prezentace aplikace PowerPoint</vt:lpstr>
      <vt:lpstr>Prezentace aplikace PowerPoint</vt:lpstr>
      <vt:lpstr>Diplomacie pro začátečníky</vt:lpstr>
      <vt:lpstr>Prezentace aplikace PowerPoint</vt:lpstr>
      <vt:lpstr>Prezentace aplikace PowerPoint</vt:lpstr>
      <vt:lpstr>Co víme o klimatu</vt:lpstr>
      <vt:lpstr>Sedm tisíc let, sedm miliard</vt:lpstr>
      <vt:lpstr>Prezentace aplikace PowerPoint</vt:lpstr>
      <vt:lpstr>Climate change, denial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EU &amp; climate change</vt:lpstr>
      <vt:lpstr>Minulých sedm let</vt:lpstr>
      <vt:lpstr>Těchto sedm let</vt:lpstr>
      <vt:lpstr>Konsensus?</vt:lpstr>
      <vt:lpstr>Skleníkové plyny</vt:lpstr>
      <vt:lpstr>Skleníkové plyny</vt:lpstr>
      <vt:lpstr>My a 20-20-20</vt:lpstr>
      <vt:lpstr>Emise CO2: EU zlomkem světa</vt:lpstr>
      <vt:lpstr>Prezentace aplikace PowerPoint</vt:lpstr>
      <vt:lpstr>Prezentace aplikace PowerPoint</vt:lpstr>
      <vt:lpstr>Rio, Kyoto, Paříž…</vt:lpstr>
      <vt:lpstr>Hlavní debaty, spory</vt:lpstr>
      <vt:lpstr>COP 27</vt:lpstr>
      <vt:lpstr>Osobní názor</vt:lpstr>
      <vt:lpstr>Prezentace aplikace PowerPoint</vt:lpstr>
      <vt:lpstr>Prezentace aplikace PowerPoint</vt:lpstr>
      <vt:lpstr>Prezentace aplikace PowerPoint</vt:lpstr>
      <vt:lpstr>Carbon based life</vt:lpstr>
      <vt:lpstr>Summit EU v prosinci 2020</vt:lpstr>
      <vt:lpstr>Prezentace aplikace PowerPoint</vt:lpstr>
      <vt:lpstr>Agenda na 1,5 dne</vt:lpstr>
      <vt:lpstr>Prezentace aplikace PowerPoint</vt:lpstr>
      <vt:lpstr>Zájmy</vt:lpstr>
      <vt:lpstr>Mentální cvičení</vt:lpstr>
      <vt:lpstr>Za tři týdny znovu</vt:lpstr>
      <vt:lpstr>Prezentace aplikace PowerPoint</vt:lpstr>
      <vt:lpstr>Green Deal</vt:lpstr>
      <vt:lpstr>Prezentace aplikace PowerPoint</vt:lpstr>
      <vt:lpstr>Prezentace aplikace PowerPoint</vt:lpstr>
      <vt:lpstr>Energy Transition</vt:lpstr>
      <vt:lpstr>Prezentace aplikace PowerPoint</vt:lpstr>
      <vt:lpstr>Cíle Energy Transition</vt:lpstr>
      <vt:lpstr>Prezentace aplikace PowerPoint</vt:lpstr>
      <vt:lpstr>Co (z)můžeme</vt:lpstr>
      <vt:lpstr>My jim ukážeme</vt:lpstr>
      <vt:lpstr>Realita</vt:lpstr>
      <vt:lpstr>Prezentace aplikace PowerPoint</vt:lpstr>
      <vt:lpstr>Green Deal a ČR</vt:lpstr>
      <vt:lpstr>Prezentace aplikace PowerPoint</vt:lpstr>
      <vt:lpstr>Úkol (nejen) pro novou vládu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Knapek, Jaroslav</cp:lastModifiedBy>
  <cp:revision>271</cp:revision>
  <dcterms:modified xsi:type="dcterms:W3CDTF">2022-11-28T10:49:58Z</dcterms:modified>
</cp:coreProperties>
</file>